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3"/>
    <p:restoredTop sz="94667"/>
  </p:normalViewPr>
  <p:slideViewPr>
    <p:cSldViewPr snapToGrid="0" snapToObjects="1">
      <p:cViewPr varScale="1">
        <p:scale>
          <a:sx n="70" d="100"/>
          <a:sy n="70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25FB-EE49-854B-8CC3-B82E90E52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6004C-7804-9B43-871F-C8FA6C44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BC3C0-4FBE-8647-BA4A-AF9466E29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CEBED-95F3-7245-94CD-8B4B3714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CD34-3790-404B-9EE5-F40D5454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9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19C3-8610-BF40-A65C-B074CF6A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8C02-059C-B34D-84DC-D24FC1E1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2EEEF-F41A-404E-8131-7602CA87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419E4-4CF3-734C-BA7B-04635330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8B93-870B-DB46-90F0-B7202E74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AD9C2-69F6-2543-8F43-7A377B601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533B7-FFD1-4845-BD05-ADEB1B781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523D-1EDF-2C4C-9CC7-E6746E6E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3E02C-7A62-2B44-AAC6-25DC4372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A41A3-242A-0741-A919-777EFEFA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1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4E8E-F873-6B4C-953E-5E9D761C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66EAE-BD03-924A-8380-46DA2215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F1678-FB7B-0C4F-A126-616F3CE8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CD76F-716A-284D-A819-AA23CDDC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A7AA6-071A-774B-978B-064E9F5F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EF43-CFAD-1148-B4F1-DF18F69D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5E92-0C2C-5542-A470-D962D84B5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B6C8-1851-0A42-A3EF-9B62E14D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9665-194E-9D47-AC26-66FDD097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BF6CD-2DD1-B941-A208-FF1AD2D1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1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BA0D-BDE0-4240-873F-882CC587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2B9C8-FD95-9845-96CF-8840EBDBD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1F2EF-7283-7F49-BDA9-8B87D60F7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0BB3D-D15E-B84F-A4FE-9306FF65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8375B-27AB-764B-B2D3-24850A4C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A4531-3F52-A841-8115-03F804F1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7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FFF6-6D39-5949-8D0C-0F6F8D7D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0121C-F736-7C4B-8031-46190858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B85D3-56AC-1B4A-A7C1-47F3A70E6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55501-5F66-4F45-9A33-F8893A581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EEE37-7B13-7B41-A852-8EFC00AA7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FCBFF-1B36-F144-8444-5FFC387A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5D1160-A297-854D-B3AE-EB02159F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45B55-5F39-F345-92DE-D829BC76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5516C-0F0B-654D-AD04-19136790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A96708-12C9-9A4E-AAE8-B8C85139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61760-E1C9-EC42-A1D5-82018376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B8CF6-D351-0F46-8A83-0C33E4AD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F260D-30D5-6445-8BF8-1A529E37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05F72-9934-4241-830A-20927BD7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96607-BC2C-5746-9EA1-B99B70ED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35CC-22EB-BD4D-9978-22CB6AF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7EF7B-5ED8-264E-AF3A-04073C727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6F3AA-7E21-7F40-919C-2F2FED08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5DF64-1568-FE4C-BFD5-A36D98A1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860B-77E9-6444-BDF6-956C4976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35D57-A57B-EC4E-B4F9-FA2924EF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8FB1-C750-3F42-96D6-7CFB4D35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7FCA0-2230-F348-84F3-D49DDDA07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0A578-05C3-7F47-A473-0B9646E37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AC47F-41F7-444B-BA0E-4B1DB76E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09F6A-42DB-CE48-9358-A44EA35D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F6F3-89F7-2A46-B59F-1CF092F0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8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3322FD-E372-874D-9297-929660E3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19A81-EDF7-AA43-B9C3-AFD8682D8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C75B2-1C4C-3240-A275-FCBD52A1F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90845-7037-6049-9B62-3FD0815EB222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AC82-7B4A-E048-9864-A6E5394D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DCC9-0988-3F4F-8DE4-7CBDB2C3F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9715-236C-B84F-B170-EA1569C65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B90F82-9C28-8C4C-8602-6987D61AD134}"/>
              </a:ext>
            </a:extLst>
          </p:cNvPr>
          <p:cNvSpPr/>
          <p:nvPr/>
        </p:nvSpPr>
        <p:spPr>
          <a:xfrm>
            <a:off x="0" y="834112"/>
            <a:ext cx="12192000" cy="3006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41DAA-5412-C842-A95C-01EEA19E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" y="834112"/>
            <a:ext cx="12179607" cy="3264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CD8D7-F9B7-2A4F-9689-812F309524BE}"/>
              </a:ext>
            </a:extLst>
          </p:cNvPr>
          <p:cNvSpPr txBox="1"/>
          <p:nvPr/>
        </p:nvSpPr>
        <p:spPr>
          <a:xfrm>
            <a:off x="324985" y="4235100"/>
            <a:ext cx="11542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Conclusions: 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Some states like NY, CA, FL are running more tests than the rest of the country and so can be assumed to be aggressively testing for COVID19</a:t>
            </a:r>
          </a:p>
          <a:p>
            <a:endParaRPr lang="en-US" dirty="0">
              <a:solidFill>
                <a:schemeClr val="bg1"/>
              </a:solidFill>
              <a:latin typeface="Times" pitchFamily="2" charset="0"/>
            </a:endParaRPr>
          </a:p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Limitations: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Total tests are not normalized to the population of each state</a:t>
            </a:r>
          </a:p>
          <a:p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8CD77-AA15-1341-A578-425C910A66E0}"/>
              </a:ext>
            </a:extLst>
          </p:cNvPr>
          <p:cNvSpPr/>
          <p:nvPr/>
        </p:nvSpPr>
        <p:spPr>
          <a:xfrm>
            <a:off x="324985" y="222243"/>
            <a:ext cx="5731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Are all the states running similar number of tests?</a:t>
            </a:r>
            <a:endParaRPr lang="en-US" u="sng" dirty="0">
              <a:solidFill>
                <a:schemeClr val="bg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7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19BB06-59A1-3749-A6C1-168E5F8A6164}"/>
              </a:ext>
            </a:extLst>
          </p:cNvPr>
          <p:cNvSpPr/>
          <p:nvPr/>
        </p:nvSpPr>
        <p:spPr>
          <a:xfrm>
            <a:off x="0" y="945904"/>
            <a:ext cx="12179607" cy="349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30E0E-2792-CE46-B634-40E08677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684"/>
            <a:ext cx="12179607" cy="3264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777FC-6A78-144D-B911-046211CB9F96}"/>
              </a:ext>
            </a:extLst>
          </p:cNvPr>
          <p:cNvSpPr txBox="1"/>
          <p:nvPr/>
        </p:nvSpPr>
        <p:spPr>
          <a:xfrm>
            <a:off x="318788" y="4273416"/>
            <a:ext cx="11542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solidFill>
                <a:schemeClr val="bg1"/>
              </a:solidFill>
              <a:latin typeface="Times" pitchFamily="2" charset="0"/>
            </a:endParaRPr>
          </a:p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Conclusions: 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Average percentage of positive cases across the US is 12.78%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20 states have a rate higher than the national average: NJ, NY, MP, MI, CT, GA, MA, IL, CO, PA</a:t>
            </a:r>
          </a:p>
          <a:p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86D71-434B-EE44-8A3B-0C7955E4722A}"/>
              </a:ext>
            </a:extLst>
          </p:cNvPr>
          <p:cNvSpPr/>
          <p:nvPr/>
        </p:nvSpPr>
        <p:spPr>
          <a:xfrm>
            <a:off x="346841" y="299573"/>
            <a:ext cx="10888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What percentage of the tested population is positive for COVID19? Is the percentage similar across the different states?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C6909-D6B0-9345-8A92-3F49F4E74C6E}"/>
              </a:ext>
            </a:extLst>
          </p:cNvPr>
          <p:cNvSpPr txBox="1"/>
          <p:nvPr/>
        </p:nvSpPr>
        <p:spPr>
          <a:xfrm>
            <a:off x="8610990" y="6048021"/>
            <a:ext cx="324982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bg1"/>
                </a:solidFill>
                <a:latin typeface="Times" pitchFamily="2" charset="0"/>
              </a:rPr>
              <a:t>Calculation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" pitchFamily="2" charset="0"/>
              </a:rPr>
              <a:t>(Positive cases / total tests)*100</a:t>
            </a:r>
          </a:p>
        </p:txBody>
      </p:sp>
    </p:spTree>
    <p:extLst>
      <p:ext uri="{BB962C8B-B14F-4D97-AF65-F5344CB8AC3E}">
        <p14:creationId xmlns:p14="http://schemas.microsoft.com/office/powerpoint/2010/main" val="44472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DA147-3BD7-A24E-8448-654B34FC04CA}"/>
              </a:ext>
            </a:extLst>
          </p:cNvPr>
          <p:cNvSpPr/>
          <p:nvPr/>
        </p:nvSpPr>
        <p:spPr>
          <a:xfrm>
            <a:off x="1773936" y="3287058"/>
            <a:ext cx="8361000" cy="213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21D348-B652-3747-B18A-5600B17E277C}"/>
              </a:ext>
            </a:extLst>
          </p:cNvPr>
          <p:cNvSpPr/>
          <p:nvPr/>
        </p:nvSpPr>
        <p:spPr>
          <a:xfrm>
            <a:off x="1773936" y="496845"/>
            <a:ext cx="8361000" cy="213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73ADB-000D-7542-B470-78F620896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46" y="3393824"/>
            <a:ext cx="8050077" cy="2143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B4743-F5AF-7140-AC12-E5244E540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46" y="546273"/>
            <a:ext cx="8050077" cy="21394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AE7CB-3418-454C-81A5-ADB1785ACCF6}"/>
              </a:ext>
            </a:extLst>
          </p:cNvPr>
          <p:cNvSpPr/>
          <p:nvPr/>
        </p:nvSpPr>
        <p:spPr>
          <a:xfrm>
            <a:off x="186204" y="2698065"/>
            <a:ext cx="1181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These states might have high infection rates or they employ strict testing criteria – only if you meet certain criteria are you tested leading to a higher number of cases being positive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53CD9-A609-3646-9944-E755AA706FB2}"/>
              </a:ext>
            </a:extLst>
          </p:cNvPr>
          <p:cNvSpPr/>
          <p:nvPr/>
        </p:nvSpPr>
        <p:spPr>
          <a:xfrm>
            <a:off x="186204" y="5347904"/>
            <a:ext cx="1181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“Paranoia” states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Relaxed testing criteria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5EE61-46E2-7044-A10D-BD5153A31916}"/>
              </a:ext>
            </a:extLst>
          </p:cNvPr>
          <p:cNvSpPr/>
          <p:nvPr/>
        </p:nvSpPr>
        <p:spPr>
          <a:xfrm>
            <a:off x="186204" y="5997885"/>
            <a:ext cx="10088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Limitations: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Possible correlation between the total number of tests done in these states</a:t>
            </a:r>
          </a:p>
        </p:txBody>
      </p:sp>
    </p:spTree>
    <p:extLst>
      <p:ext uri="{BB962C8B-B14F-4D97-AF65-F5344CB8AC3E}">
        <p14:creationId xmlns:p14="http://schemas.microsoft.com/office/powerpoint/2010/main" val="66196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0E57DB-2F09-3946-8204-D01941BA5EEE}"/>
              </a:ext>
            </a:extLst>
          </p:cNvPr>
          <p:cNvSpPr/>
          <p:nvPr/>
        </p:nvSpPr>
        <p:spPr>
          <a:xfrm>
            <a:off x="149677" y="86497"/>
            <a:ext cx="11955825" cy="614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96E0E-7129-4949-B91B-3CE889AB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8" y="594256"/>
            <a:ext cx="10982285" cy="5669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84728-219B-3949-B6C8-5AFF3FCCD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23" y="86497"/>
            <a:ext cx="4243680" cy="30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omb&#10;&#10;Description automatically generated">
            <a:extLst>
              <a:ext uri="{FF2B5EF4-FFF2-40B4-BE49-F238E27FC236}">
                <a16:creationId xmlns:a16="http://schemas.microsoft.com/office/drawing/2014/main" id="{2EAF22EE-C0A0-8D47-BD98-F7CAE4757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80" r="9616"/>
          <a:stretch/>
        </p:blipFill>
        <p:spPr>
          <a:xfrm>
            <a:off x="61100" y="971898"/>
            <a:ext cx="11805914" cy="288287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6B6DF1-EECA-884D-8C6C-15EB81BA7699}"/>
              </a:ext>
            </a:extLst>
          </p:cNvPr>
          <p:cNvSpPr/>
          <p:nvPr/>
        </p:nvSpPr>
        <p:spPr>
          <a:xfrm>
            <a:off x="324985" y="222243"/>
            <a:ext cx="6932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Are the projected hospitalization rates different between states?</a:t>
            </a:r>
            <a:endParaRPr lang="en-US" u="sng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DA1DD-E4D7-E44B-8411-76DD42C2956C}"/>
              </a:ext>
            </a:extLst>
          </p:cNvPr>
          <p:cNvSpPr txBox="1"/>
          <p:nvPr/>
        </p:nvSpPr>
        <p:spPr>
          <a:xfrm>
            <a:off x="7537622" y="5986237"/>
            <a:ext cx="4520903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bg1"/>
                </a:solidFill>
                <a:latin typeface="Times" pitchFamily="2" charset="0"/>
              </a:rPr>
              <a:t>Calculation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" pitchFamily="2" charset="0"/>
              </a:rPr>
              <a:t>(Projected Hospitalized Individuals / Projected Infected Individuals)*100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9BD78-1A3A-6C41-907D-D83EE4254670}"/>
              </a:ext>
            </a:extLst>
          </p:cNvPr>
          <p:cNvSpPr txBox="1"/>
          <p:nvPr/>
        </p:nvSpPr>
        <p:spPr>
          <a:xfrm>
            <a:off x="324985" y="4235100"/>
            <a:ext cx="11542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Conclusions: 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No difference in the projected hospitalization rates</a:t>
            </a:r>
          </a:p>
          <a:p>
            <a:endParaRPr lang="en-US" dirty="0">
              <a:solidFill>
                <a:schemeClr val="bg1"/>
              </a:solidFill>
              <a:latin typeface="Times" pitchFamily="2" charset="0"/>
            </a:endParaRPr>
          </a:p>
          <a:p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7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849390-D011-214B-AC28-802A8F07C4DC}"/>
              </a:ext>
            </a:extLst>
          </p:cNvPr>
          <p:cNvSpPr/>
          <p:nvPr/>
        </p:nvSpPr>
        <p:spPr>
          <a:xfrm>
            <a:off x="135490" y="197530"/>
            <a:ext cx="1192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Which states are better prepared with respect to bed counts considering the projected hospitalization rates are similar?</a:t>
            </a:r>
            <a:endParaRPr lang="en-US" u="sng" dirty="0">
              <a:solidFill>
                <a:schemeClr val="bg1"/>
              </a:solidFill>
              <a:latin typeface="Times" pitchFamily="2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87CB34-B29F-594B-BDEA-66451593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45" y="710514"/>
            <a:ext cx="5486400" cy="3657600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268FEBA3-E704-5B40-9B1C-C1205006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26" y="710514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455F32-8CCB-E34F-805A-377857F6C0EF}"/>
              </a:ext>
            </a:extLst>
          </p:cNvPr>
          <p:cNvSpPr txBox="1"/>
          <p:nvPr/>
        </p:nvSpPr>
        <p:spPr>
          <a:xfrm>
            <a:off x="8324664" y="6137250"/>
            <a:ext cx="330716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bg1"/>
                </a:solidFill>
                <a:latin typeface="Times" pitchFamily="2" charset="0"/>
              </a:rPr>
              <a:t>Calculation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" pitchFamily="2" charset="0"/>
              </a:rPr>
              <a:t>(Total bed counts / Total population)*1000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47B59-D2F9-7D4E-99C1-18491125CA74}"/>
              </a:ext>
            </a:extLst>
          </p:cNvPr>
          <p:cNvSpPr/>
          <p:nvPr/>
        </p:nvSpPr>
        <p:spPr>
          <a:xfrm>
            <a:off x="236918" y="4555015"/>
            <a:ext cx="11819592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SD has about 5 beds for every 1000 individuals whereas OR only has 2 beds for every 1000 individuals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IL is in the middle averaging about 2.59 beds for every 1000 individuals</a:t>
            </a:r>
          </a:p>
        </p:txBody>
      </p:sp>
    </p:spTree>
    <p:extLst>
      <p:ext uri="{BB962C8B-B14F-4D97-AF65-F5344CB8AC3E}">
        <p14:creationId xmlns:p14="http://schemas.microsoft.com/office/powerpoint/2010/main" val="6746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0652A2-CBF7-8C44-950F-50AD3E98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88" y="53194"/>
            <a:ext cx="6123423" cy="6123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639E5C-F3E3-C240-AF02-A419C7C933DD}"/>
              </a:ext>
            </a:extLst>
          </p:cNvPr>
          <p:cNvSpPr/>
          <p:nvPr/>
        </p:nvSpPr>
        <p:spPr>
          <a:xfrm>
            <a:off x="135490" y="197530"/>
            <a:ext cx="865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How does Chicago fare with respect to projected number with the rest of the US?</a:t>
            </a:r>
            <a:endParaRPr lang="en-US" u="sng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3E13ED-31E4-A948-A7DF-21B2722DBDE8}"/>
              </a:ext>
            </a:extLst>
          </p:cNvPr>
          <p:cNvSpPr/>
          <p:nvPr/>
        </p:nvSpPr>
        <p:spPr>
          <a:xfrm>
            <a:off x="186203" y="5656559"/>
            <a:ext cx="1181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Chicago is projected to be worse than the rest of the US but still looks to be better than Manhattan in the 6-month projections</a:t>
            </a:r>
          </a:p>
        </p:txBody>
      </p:sp>
    </p:spTree>
    <p:extLst>
      <p:ext uri="{BB962C8B-B14F-4D97-AF65-F5344CB8AC3E}">
        <p14:creationId xmlns:p14="http://schemas.microsoft.com/office/powerpoint/2010/main" val="66376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D4BEC9D-1879-AF4B-99AF-FEA9A137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51" y="797009"/>
            <a:ext cx="5699555" cy="3799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2E60C8-D232-FD4D-81F5-13E9B8C1859E}"/>
              </a:ext>
            </a:extLst>
          </p:cNvPr>
          <p:cNvSpPr/>
          <p:nvPr/>
        </p:nvSpPr>
        <p:spPr>
          <a:xfrm>
            <a:off x="324985" y="222243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Question: Is there a correlation between infection and age?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74EFB3-0FEC-AE47-BF93-71507D2A0813}"/>
              </a:ext>
            </a:extLst>
          </p:cNvPr>
          <p:cNvSpPr/>
          <p:nvPr/>
        </p:nvSpPr>
        <p:spPr>
          <a:xfrm>
            <a:off x="186204" y="4802146"/>
            <a:ext cx="11819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" pitchFamily="2" charset="0"/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There is no correlation between age and susceptibility to infection which suggests that the youths need to exercise caution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F3B00-D147-FA4B-8159-ED0DB009814D}"/>
              </a:ext>
            </a:extLst>
          </p:cNvPr>
          <p:cNvSpPr txBox="1"/>
          <p:nvPr/>
        </p:nvSpPr>
        <p:spPr>
          <a:xfrm>
            <a:off x="7537622" y="5986237"/>
            <a:ext cx="452090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solidFill>
                  <a:schemeClr val="bg1"/>
                </a:solidFill>
                <a:latin typeface="Times" pitchFamily="2" charset="0"/>
              </a:rPr>
              <a:t>Calculation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Times" pitchFamily="2" charset="0"/>
              </a:rPr>
              <a:t>(Number of 65+ people/ Total population)*100</a:t>
            </a:r>
          </a:p>
        </p:txBody>
      </p:sp>
    </p:spTree>
    <p:extLst>
      <p:ext uri="{BB962C8B-B14F-4D97-AF65-F5344CB8AC3E}">
        <p14:creationId xmlns:p14="http://schemas.microsoft.com/office/powerpoint/2010/main" val="3172586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366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Susan George</dc:creator>
  <cp:lastModifiedBy>Dale Susan George</cp:lastModifiedBy>
  <cp:revision>10</cp:revision>
  <dcterms:created xsi:type="dcterms:W3CDTF">2020-04-17T19:21:00Z</dcterms:created>
  <dcterms:modified xsi:type="dcterms:W3CDTF">2020-04-17T21:09:23Z</dcterms:modified>
</cp:coreProperties>
</file>